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nsultoría y equipo SWAT" id="{0423cc96-7aa7-68a2-2741-11b2cb8d281d}">
          <p14:sldIdLst>
            <p14:sldId id="256"/>
            <p14:sldId id="257"/>
            <p14:sldId id="258"/>
            <p14:sldId id="259"/>
            <p14:sldId id="260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empresas que quieren tercerizar su área de tecnología: consultoría y un equipo SWAT por cuota.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Para quién es la consultoría, qué incluye y precios estimados.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Operamos como el área de sistemas del cliente. Es el servicio que une a los demás.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Cinco pasos; el quinto es quedarnos como tu área de tecnología por cuota.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Quién está detrás: el fundador, que escribe el código y da las demos, y los ingenieros que construyen y dan soporte.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Cierre y contacto.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rtada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root/pptx/a/orn-cov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7000" y="527050"/>
            <a:ext cx="9525000" cy="63309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ido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root/pptx/a/orn-cont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0" y="2540000"/>
            <a:ext cx="6477000" cy="4318000"/>
          </a:xfrm>
          <a:prstGeom prst="rect">
            <a:avLst/>
          </a:prstGeom>
        </p:spPr>
      </p:pic>
      <p:pic>
        <p:nvPicPr>
          <p:cNvPr id="3" name="Image 1" descr="/root/pptx/a/cha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0600" y="533400"/>
            <a:ext cx="406400" cy="47625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635000" y="635000"/>
            <a:ext cx="406400" cy="254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1"/>
          <p:cNvSpPr/>
          <p:nvPr>
            <p:ph idx="103" type="title" hasCustomPrompt="1"/>
          </p:nvPr>
        </p:nvSpPr>
        <p:spPr>
          <a:xfrm>
            <a:off x="635000" y="812800"/>
            <a:ext cx="10160000" cy="5080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lnSpc>
                <a:spcPts val="3520"/>
              </a:lnSpc>
              <a:buNone/>
              <a:defRPr lang="en-US" sz="3200" b="1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defRPr>
            </a:lvl1pPr>
          </a:lstStyle>
          <a:p>
            <a:pPr algn="l" indent="0" marL="0">
              <a:lnSpc>
                <a:spcPts val="3520"/>
              </a:lnSpc>
              <a:buNone/>
            </a:pPr>
            <a:endParaRPr lang="en-US" sz="32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ogo" descr="Zanc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9000" y="1517650"/>
            <a:ext cx="3429000" cy="1225550"/>
          </a:xfrm>
          <a:prstGeom prst="rect">
            <a:avLst/>
          </a:prstGeom>
        </p:spPr>
      </p:pic>
      <p:sp>
        <p:nvSpPr>
          <p:cNvPr id="4" name="Subtítulo"/>
          <p:cNvSpPr txBox="1"/>
          <p:nvPr/>
        </p:nvSpPr>
        <p:spPr>
          <a:xfrm>
            <a:off x="889000" y="3028950"/>
            <a:ext cx="5461000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Tu área de tecnología por cuota: consultoría y un equipo SWAT que trabaja como parte de tu empresa.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89000" y="4318000"/>
            <a:ext cx="508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La misma gente que ha trabajado en equipos de empresas de Estados Unidos y Europa, sin cargarlo a tu nómina.</a:t>
            </a:r>
            <a:endParaRPr lang="en-US" sz="1400" dirty="0"/>
          </a:p>
        </p:txBody>
      </p:sp>
      <p:sp>
        <p:nvSpPr>
          <p:cNvPr id="6" name="Firma"/>
          <p:cNvSpPr txBox="1"/>
          <p:nvPr/>
        </p:nvSpPr>
        <p:spPr>
          <a:xfrm>
            <a:off x="889000" y="5099050"/>
            <a:ext cx="6350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400" b="1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Luis Abarca   •   Chilpancingo, Guerrero   •   consultoria.zanca.mx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3" type="title" hasCustomPrompt="1"/>
          </p:nvPr>
        </p:nvSpPr>
        <p:spPr>
          <a:xfrm>
            <a:off x="635000" y="812800"/>
            <a:ext cx="1016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Consultoría tecnológica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635000" y="1562100"/>
            <a:ext cx="698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spc="100" kern="0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PARA QUIÉN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635000" y="1835150"/>
            <a:ext cx="6985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Negocios que no saben por dónde empezar; gobiernos y empresas con sistemas que no se hablan.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635000" y="2571750"/>
            <a:ext cx="698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spc="100" kern="0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QUÉ INCLUYE</a:t>
            </a:r>
            <a:endParaRPr lang="en-US" sz="1200" dirty="0"/>
          </a:p>
        </p:txBody>
      </p:sp>
      <p:sp>
        <p:nvSpPr>
          <p:cNvPr id="7" name="Qué incluye"/>
          <p:cNvSpPr txBox="1"/>
          <p:nvPr/>
        </p:nvSpPr>
        <p:spPr>
          <a:xfrm>
            <a:off x="635000" y="2844800"/>
            <a:ext cx="6985000" cy="1365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Diagnóstico de procesos y herramientas</a:t>
            </a:r>
            <a:endParaRPr lang="en-US" sz="1400" dirty="0"/>
          </a:p>
          <a:p>
            <a:pPr marL="190500" indent="-1905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Elección de tecnología y proveedores</a:t>
            </a:r>
            <a:endParaRPr lang="en-US" sz="1400" dirty="0"/>
          </a:p>
          <a:p>
            <a:pPr marL="190500" indent="-1905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Plan por etapas</a:t>
            </a:r>
            <a:endParaRPr lang="en-US" sz="1400" dirty="0"/>
          </a:p>
          <a:p>
            <a:pPr marL="190500" indent="-1905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Auditoría de seguridad y datos personales (LFPDPPP)</a:t>
            </a:r>
            <a:endParaRPr lang="en-US" sz="1400" dirty="0"/>
          </a:p>
          <a:p>
            <a:pPr marL="190500" indent="-1905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Acompañamiento a licitaciones e interoperabilidad</a:t>
            </a:r>
            <a:endParaRPr lang="en-US" sz="1400" dirty="0"/>
          </a:p>
        </p:txBody>
      </p:sp>
      <p:sp>
        <p:nvSpPr>
          <p:cNvPr id="8" name="Laptop"/>
          <p:cNvSpPr/>
          <p:nvPr/>
        </p:nvSpPr>
        <p:spPr>
          <a:xfrm>
            <a:off x="8001000" y="1879600"/>
            <a:ext cx="3556000" cy="2286000"/>
          </a:xfrm>
          <a:prstGeom prst="roundRect">
            <a:avLst>
              <a:gd name="adj" fmla="val 3889"/>
            </a:avLst>
          </a:prstGeom>
          <a:solidFill>
            <a:schemeClr val="tx1"/>
          </a:solidFill>
          <a:ln w="12700">
            <a:solidFill>
              <a:schemeClr val="tx1"/>
            </a:solidFill>
            <a:prstDash val="solid"/>
          </a:ln>
        </p:spPr>
      </p:sp>
      <p:pic>
        <p:nvPicPr>
          <p:cNvPr id="9" name="Captura" descr="Panel de atención ciudadana con mapa de reportes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4500" y="1943100"/>
            <a:ext cx="3429000" cy="2146300"/>
          </a:xfrm>
          <a:prstGeom prst="rect">
            <a:avLst/>
          </a:prstGeom>
        </p:spPr>
      </p:pic>
      <p:sp>
        <p:nvSpPr>
          <p:cNvPr id="10" name="Base laptop"/>
          <p:cNvSpPr/>
          <p:nvPr/>
        </p:nvSpPr>
        <p:spPr>
          <a:xfrm>
            <a:off x="7912100" y="4140200"/>
            <a:ext cx="3733800" cy="889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solidFill>
              <a:schemeClr val="accent4"/>
            </a:solidFill>
            <a:prstDash val="solid"/>
          </a:ln>
        </p:spPr>
      </p:sp>
      <p:sp>
        <p:nvSpPr>
          <p:cNvPr id="11" name="Precio diagnóstico"/>
          <p:cNvSpPr/>
          <p:nvPr/>
        </p:nvSpPr>
        <p:spPr>
          <a:xfrm>
            <a:off x="635000" y="4826000"/>
            <a:ext cx="3524250" cy="1136650"/>
          </a:xfrm>
          <a:prstGeom prst="roundRect">
            <a:avLst>
              <a:gd name="adj" fmla="val 8939"/>
            </a:avLst>
          </a:prstGeom>
          <a:solidFill>
            <a:schemeClr val="bg1">
              <a:alpha val="55000"/>
            </a:schemeClr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2" name="Text 8"/>
          <p:cNvSpPr txBox="1"/>
          <p:nvPr/>
        </p:nvSpPr>
        <p:spPr>
          <a:xfrm>
            <a:off x="844550" y="4984750"/>
            <a:ext cx="31051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chemeClr val="accent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Diagnóstico</a:t>
            </a:r>
            <a:endParaRPr lang="en-US" sz="1200" dirty="0"/>
          </a:p>
        </p:txBody>
      </p:sp>
      <p:sp>
        <p:nvSpPr>
          <p:cNvPr id="13" name="Text 9"/>
          <p:cNvSpPr txBox="1"/>
          <p:nvPr/>
        </p:nvSpPr>
        <p:spPr>
          <a:xfrm>
            <a:off x="844550" y="5219700"/>
            <a:ext cx="3105150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20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$12,000</a:t>
            </a:r>
            <a:endParaRPr lang="en-US" sz="2000" dirty="0"/>
          </a:p>
        </p:txBody>
      </p:sp>
      <p:sp>
        <p:nvSpPr>
          <p:cNvPr id="14" name="Text 10"/>
          <p:cNvSpPr txBox="1"/>
          <p:nvPr/>
        </p:nvSpPr>
        <p:spPr>
          <a:xfrm>
            <a:off x="844550" y="5594350"/>
            <a:ext cx="31051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Entregable escrito, 2 semanas</a:t>
            </a:r>
            <a:endParaRPr lang="en-US" sz="1200" dirty="0"/>
          </a:p>
        </p:txBody>
      </p:sp>
      <p:sp>
        <p:nvSpPr>
          <p:cNvPr id="15" name="Precio acompañamiento"/>
          <p:cNvSpPr/>
          <p:nvPr/>
        </p:nvSpPr>
        <p:spPr>
          <a:xfrm>
            <a:off x="4337050" y="4826000"/>
            <a:ext cx="3524250" cy="1136650"/>
          </a:xfrm>
          <a:prstGeom prst="roundRect">
            <a:avLst>
              <a:gd name="adj" fmla="val 8939"/>
            </a:avLst>
          </a:prstGeom>
          <a:solidFill>
            <a:schemeClr val="bg1">
              <a:alpha val="55000"/>
            </a:schemeClr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6" name="Text 12"/>
          <p:cNvSpPr txBox="1"/>
          <p:nvPr/>
        </p:nvSpPr>
        <p:spPr>
          <a:xfrm>
            <a:off x="4546600" y="4984750"/>
            <a:ext cx="31051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chemeClr val="accent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Acompañamiento mensual</a:t>
            </a:r>
            <a:endParaRPr lang="en-US" sz="1200" dirty="0"/>
          </a:p>
        </p:txBody>
      </p:sp>
      <p:sp>
        <p:nvSpPr>
          <p:cNvPr id="17" name="Text 13"/>
          <p:cNvSpPr txBox="1"/>
          <p:nvPr/>
        </p:nvSpPr>
        <p:spPr>
          <a:xfrm>
            <a:off x="4546600" y="5219700"/>
            <a:ext cx="3105150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20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desde $15,000/mes</a:t>
            </a:r>
            <a:endParaRPr lang="en-US" sz="2000" dirty="0"/>
          </a:p>
        </p:txBody>
      </p:sp>
      <p:sp>
        <p:nvSpPr>
          <p:cNvPr id="18" name="Text 14"/>
          <p:cNvSpPr txBox="1"/>
          <p:nvPr/>
        </p:nvSpPr>
        <p:spPr>
          <a:xfrm>
            <a:off x="4546600" y="5594350"/>
            <a:ext cx="31051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Plan por etapas y seguimiento</a:t>
            </a:r>
            <a:endParaRPr lang="en-US" sz="1200" dirty="0"/>
          </a:p>
        </p:txBody>
      </p:sp>
      <p:sp>
        <p:nvSpPr>
          <p:cNvPr id="19" name="Precio hora"/>
          <p:cNvSpPr/>
          <p:nvPr/>
        </p:nvSpPr>
        <p:spPr>
          <a:xfrm>
            <a:off x="8032750" y="4826000"/>
            <a:ext cx="3524250" cy="1136650"/>
          </a:xfrm>
          <a:prstGeom prst="roundRect">
            <a:avLst>
              <a:gd name="adj" fmla="val 8939"/>
            </a:avLst>
          </a:prstGeom>
          <a:solidFill>
            <a:schemeClr val="bg1">
              <a:alpha val="55000"/>
            </a:schemeClr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20" name="Text 16"/>
          <p:cNvSpPr txBox="1"/>
          <p:nvPr/>
        </p:nvSpPr>
        <p:spPr>
          <a:xfrm>
            <a:off x="8242300" y="4984750"/>
            <a:ext cx="31051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chemeClr val="accent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Hora de consultoría</a:t>
            </a:r>
            <a:endParaRPr lang="en-US" sz="1200" dirty="0"/>
          </a:p>
        </p:txBody>
      </p:sp>
      <p:sp>
        <p:nvSpPr>
          <p:cNvPr id="21" name="Text 17"/>
          <p:cNvSpPr txBox="1"/>
          <p:nvPr/>
        </p:nvSpPr>
        <p:spPr>
          <a:xfrm>
            <a:off x="8242300" y="5219700"/>
            <a:ext cx="3105150" cy="3492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00"/>
              </a:lnSpc>
              <a:buNone/>
            </a:pPr>
            <a:r>
              <a:rPr lang="en-US" sz="20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$1,200</a:t>
            </a:r>
            <a:endParaRPr lang="en-US" sz="2000" dirty="0"/>
          </a:p>
        </p:txBody>
      </p:sp>
      <p:sp>
        <p:nvSpPr>
          <p:cNvPr id="22" name="Text 18"/>
          <p:cNvSpPr txBox="1"/>
          <p:nvPr/>
        </p:nvSpPr>
        <p:spPr>
          <a:xfrm>
            <a:off x="8242300" y="5594350"/>
            <a:ext cx="31051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Por hora</a:t>
            </a:r>
            <a:endParaRPr lang="en-US" sz="1200" dirty="0"/>
          </a:p>
        </p:txBody>
      </p:sp>
      <p:sp>
        <p:nvSpPr>
          <p:cNvPr id="23" name="Text 19"/>
          <p:cNvSpPr txBox="1"/>
          <p:nvPr/>
        </p:nvSpPr>
        <p:spPr>
          <a:xfrm>
            <a:off x="635000" y="6140450"/>
            <a:ext cx="10922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chemeClr val="accent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MXN + IVA · Precios estimados «desde», se cierran por cotización.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3" type="title" hasCustomPrompt="1"/>
          </p:nvPr>
        </p:nvSpPr>
        <p:spPr>
          <a:xfrm>
            <a:off x="635000" y="812800"/>
            <a:ext cx="1016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Contrata un equipo SWAT de tecnología para tu negocio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635000" y="1809750"/>
            <a:ext cx="9525000" cy="260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Tu área de tecnología por cuota: trabajamos como parte de tu equipo, sin cargarlo a tu nómina.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35000" y="2152650"/>
            <a:ext cx="9525000" cy="5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La misma gente que ha trabajado en equipos de empresas de Estados Unidos y Europa, a una llamada de tu negocio.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635000" y="3003550"/>
            <a:ext cx="6032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b="1" spc="100" kern="0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LO QUE HACEMOS A TU NOMBRE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35000" y="3289300"/>
            <a:ext cx="6032500" cy="10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Entramos a tus juntas y planeamos contigo</a:t>
            </a:r>
            <a:endParaRPr lang="en-US" sz="1400" dirty="0"/>
          </a:p>
          <a:p>
            <a:pPr marL="190500" indent="-1905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Administramos tu sitio, tus correos y tus cuentas</a:t>
            </a:r>
            <a:endParaRPr lang="en-US" sz="1400" dirty="0"/>
          </a:p>
          <a:p>
            <a:pPr marL="190500" indent="-1905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Tratamos con tus proveedores de tecnología</a:t>
            </a:r>
            <a:endParaRPr lang="en-US" sz="1400" dirty="0"/>
          </a:p>
          <a:p>
            <a:pPr marL="190500" indent="-190500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Atendemos a tu personal como tu área de sistemas</a:t>
            </a:r>
            <a:endParaRPr lang="en-US" sz="1400" dirty="0"/>
          </a:p>
        </p:txBody>
      </p:sp>
      <p:pic>
        <p:nvPicPr>
          <p:cNvPr id="8" name="Pizarrón" descr="Diagrama de pizarrón de una junta de planeació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85000" y="3003550"/>
            <a:ext cx="2362200" cy="1651000"/>
          </a:xfrm>
          <a:prstGeom prst="rect">
            <a:avLst/>
          </a:prstGeom>
        </p:spPr>
      </p:pic>
      <p:pic>
        <p:nvPicPr>
          <p:cNvPr id="9" name="Tarjeta Café Girasol" descr="Tarjeta: Sistemas · Zanca para Café Girasol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000" y="2971800"/>
            <a:ext cx="2540000" cy="1714500"/>
          </a:xfrm>
          <a:prstGeom prst="rect">
            <a:avLst/>
          </a:prstGeom>
        </p:spPr>
      </p:pic>
      <p:sp>
        <p:nvSpPr>
          <p:cNvPr id="10" name="Nivel Esencial"/>
          <p:cNvSpPr/>
          <p:nvPr/>
        </p:nvSpPr>
        <p:spPr>
          <a:xfrm>
            <a:off x="635000" y="4883150"/>
            <a:ext cx="3524250" cy="1416050"/>
          </a:xfrm>
          <a:prstGeom prst="roundRect">
            <a:avLst>
              <a:gd name="adj" fmla="val 7175"/>
            </a:avLst>
          </a:prstGeom>
          <a:solidFill>
            <a:schemeClr val="bg1">
              <a:alpha val="55000"/>
            </a:schemeClr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1" name="Text 6"/>
          <p:cNvSpPr txBox="1"/>
          <p:nvPr/>
        </p:nvSpPr>
        <p:spPr>
          <a:xfrm>
            <a:off x="844550" y="5041900"/>
            <a:ext cx="1905000" cy="260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Esencial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844550" y="5340350"/>
            <a:ext cx="310515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Administración de sitio, correos y cuentas; soporte a tu personal.</a:t>
            </a:r>
            <a:endParaRPr lang="en-US" sz="1200" dirty="0"/>
          </a:p>
        </p:txBody>
      </p:sp>
      <p:sp>
        <p:nvSpPr>
          <p:cNvPr id="13" name="Text 8"/>
          <p:cNvSpPr txBox="1"/>
          <p:nvPr/>
        </p:nvSpPr>
        <p:spPr>
          <a:xfrm>
            <a:off x="844550" y="5829300"/>
            <a:ext cx="3105150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desde $9,900/mes</a:t>
            </a:r>
            <a:endParaRPr lang="en-US" sz="1800" dirty="0"/>
          </a:p>
        </p:txBody>
      </p:sp>
      <p:sp>
        <p:nvSpPr>
          <p:cNvPr id="14" name="Nivel Integrado"/>
          <p:cNvSpPr/>
          <p:nvPr/>
        </p:nvSpPr>
        <p:spPr>
          <a:xfrm>
            <a:off x="4337050" y="4883150"/>
            <a:ext cx="3524250" cy="1416050"/>
          </a:xfrm>
          <a:prstGeom prst="roundRect">
            <a:avLst>
              <a:gd name="adj" fmla="val 7175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15" name="Text 10"/>
          <p:cNvSpPr txBox="1"/>
          <p:nvPr/>
        </p:nvSpPr>
        <p:spPr>
          <a:xfrm>
            <a:off x="4546600" y="5041900"/>
            <a:ext cx="1905000" cy="260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chemeClr val="bg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Integrado</a:t>
            </a:r>
            <a:endParaRPr lang="en-US" sz="1500" dirty="0"/>
          </a:p>
        </p:txBody>
      </p:sp>
      <p:sp>
        <p:nvSpPr>
          <p:cNvPr id="16" name="Text 11"/>
          <p:cNvSpPr txBox="1"/>
          <p:nvPr/>
        </p:nvSpPr>
        <p:spPr>
          <a:xfrm>
            <a:off x="4546600" y="5340350"/>
            <a:ext cx="310515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chemeClr val="bg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Esencial + juntas, proveedores y planeación contigo.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4546600" y="5829300"/>
            <a:ext cx="3105150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chemeClr val="bg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cotizar</a:t>
            </a:r>
            <a:endParaRPr lang="en-US" sz="1800" dirty="0"/>
          </a:p>
        </p:txBody>
      </p:sp>
      <p:sp>
        <p:nvSpPr>
          <p:cNvPr id="18" name="Recomendado"/>
          <p:cNvSpPr/>
          <p:nvPr/>
        </p:nvSpPr>
        <p:spPr>
          <a:xfrm>
            <a:off x="6388100" y="5035550"/>
            <a:ext cx="1263650" cy="260350"/>
          </a:xfrm>
          <a:prstGeom prst="roundRect">
            <a:avLst>
              <a:gd name="adj" fmla="val 4878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9" name="Text 14"/>
          <p:cNvSpPr txBox="1"/>
          <p:nvPr/>
        </p:nvSpPr>
        <p:spPr>
          <a:xfrm>
            <a:off x="6388100" y="5035550"/>
            <a:ext cx="1263650" cy="2603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200"/>
              </a:lnSpc>
              <a:buNone/>
            </a:pPr>
            <a:r>
              <a:rPr lang="en-US" sz="12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Recomendado</a:t>
            </a:r>
            <a:endParaRPr lang="en-US" sz="1200" dirty="0"/>
          </a:p>
        </p:txBody>
      </p:sp>
      <p:sp>
        <p:nvSpPr>
          <p:cNvPr id="20" name="Nivel Dedicado"/>
          <p:cNvSpPr/>
          <p:nvPr/>
        </p:nvSpPr>
        <p:spPr>
          <a:xfrm>
            <a:off x="8032750" y="4883150"/>
            <a:ext cx="3524250" cy="1416050"/>
          </a:xfrm>
          <a:prstGeom prst="roundRect">
            <a:avLst>
              <a:gd name="adj" fmla="val 7175"/>
            </a:avLst>
          </a:prstGeom>
          <a:solidFill>
            <a:schemeClr val="bg1">
              <a:alpha val="55000"/>
            </a:schemeClr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21" name="Text 16"/>
          <p:cNvSpPr txBox="1"/>
          <p:nvPr/>
        </p:nvSpPr>
        <p:spPr>
          <a:xfrm>
            <a:off x="8242300" y="5041900"/>
            <a:ext cx="1905000" cy="260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Dedicado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5340350"/>
            <a:ext cx="310515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Integrado + horas de desarrollo al mes y guardia.</a:t>
            </a:r>
            <a:endParaRPr lang="en-US" sz="120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5829300"/>
            <a:ext cx="3105150" cy="311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cotizar</a:t>
            </a:r>
            <a:endParaRPr lang="en-US" sz="1800" dirty="0"/>
          </a:p>
        </p:txBody>
      </p:sp>
      <p:sp>
        <p:nvSpPr>
          <p:cNvPr id="24" name="Text 19"/>
          <p:cNvSpPr txBox="1"/>
          <p:nvPr/>
        </p:nvSpPr>
        <p:spPr>
          <a:xfrm>
            <a:off x="635000" y="6350000"/>
            <a:ext cx="10922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60"/>
              </a:lnSpc>
              <a:buNone/>
            </a:pPr>
            <a:r>
              <a:rPr lang="en-US" sz="1200" dirty="0">
                <a:solidFill>
                  <a:schemeClr val="accent5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MXN + IVA · Precios estimados «desde», se cierran por cotización.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3" type="title" hasCustomPrompt="1"/>
          </p:nvPr>
        </p:nvSpPr>
        <p:spPr>
          <a:xfrm>
            <a:off x="635000" y="812800"/>
            <a:ext cx="1016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Cómo trabajamos</a:t>
            </a:r>
            <a:endParaRPr lang="en-US" sz="3200" dirty="0"/>
          </a:p>
        </p:txBody>
      </p:sp>
      <p:sp>
        <p:nvSpPr>
          <p:cNvPr id="4" name="Línea de tiempo"/>
          <p:cNvSpPr/>
          <p:nvPr/>
        </p:nvSpPr>
        <p:spPr>
          <a:xfrm>
            <a:off x="889000" y="2235200"/>
            <a:ext cx="10414000" cy="0"/>
          </a:xfrm>
          <a:prstGeom prst="line">
            <a:avLst/>
          </a:prstGeom>
          <a:noFill/>
          <a:ln w="12700">
            <a:solidFill>
              <a:schemeClr val="accent3"/>
            </a:solidFill>
            <a:prstDash val="solid"/>
          </a:ln>
        </p:spPr>
      </p:sp>
      <p:sp>
        <p:nvSpPr>
          <p:cNvPr id="5" name="Paso 1"/>
          <p:cNvSpPr/>
          <p:nvPr/>
        </p:nvSpPr>
        <p:spPr>
          <a:xfrm>
            <a:off x="635000" y="1981200"/>
            <a:ext cx="546100" cy="5461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635000" y="1981200"/>
            <a:ext cx="5461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7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635000" y="2692400"/>
            <a:ext cx="204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Diagnóstico gratuito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635000" y="3098800"/>
            <a:ext cx="20447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30 minutos para entender tu operación.</a:t>
            </a:r>
            <a:endParaRPr lang="en-US" sz="1300" dirty="0"/>
          </a:p>
        </p:txBody>
      </p:sp>
      <p:sp>
        <p:nvSpPr>
          <p:cNvPr id="9" name="Paso 2"/>
          <p:cNvSpPr/>
          <p:nvPr/>
        </p:nvSpPr>
        <p:spPr>
          <a:xfrm>
            <a:off x="2857500" y="1981200"/>
            <a:ext cx="546100" cy="5461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2857500" y="1981200"/>
            <a:ext cx="5461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7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2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2857500" y="2692400"/>
            <a:ext cx="20447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Propuesta en 48 horas</a:t>
            </a:r>
            <a:endParaRPr lang="en-US" sz="1500" dirty="0"/>
          </a:p>
        </p:txBody>
      </p:sp>
      <p:sp>
        <p:nvSpPr>
          <p:cNvPr id="12" name="Text 9"/>
          <p:cNvSpPr txBox="1"/>
          <p:nvPr/>
        </p:nvSpPr>
        <p:spPr>
          <a:xfrm>
            <a:off x="2857500" y="3333750"/>
            <a:ext cx="20447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 alcance y precio cerrado.</a:t>
            </a:r>
            <a:endParaRPr lang="en-US" sz="1300" dirty="0"/>
          </a:p>
        </p:txBody>
      </p:sp>
      <p:sp>
        <p:nvSpPr>
          <p:cNvPr id="13" name="Paso 3"/>
          <p:cNvSpPr/>
          <p:nvPr/>
        </p:nvSpPr>
        <p:spPr>
          <a:xfrm>
            <a:off x="5073650" y="1981200"/>
            <a:ext cx="546100" cy="5461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4" name="Text 11"/>
          <p:cNvSpPr txBox="1"/>
          <p:nvPr/>
        </p:nvSpPr>
        <p:spPr>
          <a:xfrm>
            <a:off x="5073650" y="1981200"/>
            <a:ext cx="5461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7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3</a:t>
            </a:r>
            <a:endParaRPr lang="en-US" sz="1700" dirty="0"/>
          </a:p>
        </p:txBody>
      </p:sp>
      <p:sp>
        <p:nvSpPr>
          <p:cNvPr id="15" name="Text 12"/>
          <p:cNvSpPr txBox="1"/>
          <p:nvPr/>
        </p:nvSpPr>
        <p:spPr>
          <a:xfrm>
            <a:off x="5073650" y="2692400"/>
            <a:ext cx="204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Entregas por etapas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5073650" y="3098800"/>
            <a:ext cx="20447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Ves avances cada semana.</a:t>
            </a:r>
            <a:endParaRPr lang="en-US" sz="1300" dirty="0"/>
          </a:p>
        </p:txBody>
      </p:sp>
      <p:sp>
        <p:nvSpPr>
          <p:cNvPr id="17" name="Paso 4"/>
          <p:cNvSpPr/>
          <p:nvPr/>
        </p:nvSpPr>
        <p:spPr>
          <a:xfrm>
            <a:off x="7296150" y="1981200"/>
            <a:ext cx="546100" cy="546100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8" name="Text 15"/>
          <p:cNvSpPr txBox="1"/>
          <p:nvPr/>
        </p:nvSpPr>
        <p:spPr>
          <a:xfrm>
            <a:off x="7296150" y="1981200"/>
            <a:ext cx="5461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7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4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7296150" y="2692400"/>
            <a:ext cx="2044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Lanzamiento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7296150" y="3098800"/>
            <a:ext cx="20447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Capacitación y soporte.</a:t>
            </a:r>
            <a:endParaRPr lang="en-US" sz="1300" dirty="0"/>
          </a:p>
        </p:txBody>
      </p:sp>
      <p:sp>
        <p:nvSpPr>
          <p:cNvPr id="21" name="Paso 5"/>
          <p:cNvSpPr/>
          <p:nvPr/>
        </p:nvSpPr>
        <p:spPr>
          <a:xfrm>
            <a:off x="9512300" y="1981200"/>
            <a:ext cx="546100" cy="546100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22" name="Text 19"/>
          <p:cNvSpPr txBox="1"/>
          <p:nvPr/>
        </p:nvSpPr>
        <p:spPr>
          <a:xfrm>
            <a:off x="9512300" y="1981200"/>
            <a:ext cx="5461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1700"/>
              </a:lnSpc>
              <a:buNone/>
            </a:pPr>
            <a:r>
              <a:rPr lang="en-US" sz="1700" b="1" dirty="0">
                <a:solidFill>
                  <a:schemeClr val="bg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5</a:t>
            </a:r>
            <a:endParaRPr lang="en-US" sz="1700" dirty="0"/>
          </a:p>
        </p:txBody>
      </p:sp>
      <p:sp>
        <p:nvSpPr>
          <p:cNvPr id="23" name="Text 20"/>
          <p:cNvSpPr txBox="1"/>
          <p:nvPr/>
        </p:nvSpPr>
        <p:spPr>
          <a:xfrm>
            <a:off x="9512300" y="2692400"/>
            <a:ext cx="20447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500" b="1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Nos quedamos como tu área de tecnología</a:t>
            </a:r>
            <a:endParaRPr lang="en-US" sz="1500" dirty="0"/>
          </a:p>
        </p:txBody>
      </p:sp>
      <p:sp>
        <p:nvSpPr>
          <p:cNvPr id="24" name="Text 21"/>
          <p:cNvSpPr txBox="1"/>
          <p:nvPr/>
        </p:nvSpPr>
        <p:spPr>
          <a:xfrm>
            <a:off x="9512300" y="3333750"/>
            <a:ext cx="20447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Por cuota mensual, como parte de tu equipo.</a:t>
            </a:r>
            <a:endParaRPr lang="en-US" sz="1300" dirty="0"/>
          </a:p>
        </p:txBody>
      </p:sp>
      <p:sp>
        <p:nvSpPr>
          <p:cNvPr id="25" name="Text 22"/>
          <p:cNvSpPr txBox="1"/>
          <p:nvPr/>
        </p:nvSpPr>
        <p:spPr>
          <a:xfrm>
            <a:off x="635000" y="5988050"/>
            <a:ext cx="109220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«Hablas con quien escribe el código.»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>
            <p:ph idx="103" type="title" hasCustomPrompt="1"/>
          </p:nvPr>
        </p:nvSpPr>
        <p:spPr>
          <a:xfrm>
            <a:off x="635000" y="812800"/>
            <a:ext cx="10160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20"/>
              </a:lnSpc>
              <a:buNone/>
            </a:pPr>
            <a:r>
              <a:rPr lang="en-US" sz="3200" b="1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El equipo</a:t>
            </a:r>
            <a:endParaRPr lang="en-US" sz="3200" dirty="0"/>
          </a:p>
        </p:txBody>
      </p:sp>
      <p:pic>
        <p:nvPicPr>
          <p:cNvPr id="4" name="Retrato" descr="Retrato de Luis Abarc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00" y="1714500"/>
            <a:ext cx="1905000" cy="1905000"/>
          </a:xfrm>
          <a:prstGeom prst="rect">
            <a:avLst/>
          </a:prstGeom>
        </p:spPr>
      </p:pic>
      <p:sp>
        <p:nvSpPr>
          <p:cNvPr id="5" name="Fundador"/>
          <p:cNvSpPr txBox="1"/>
          <p:nvPr/>
        </p:nvSpPr>
        <p:spPr>
          <a:xfrm>
            <a:off x="2895600" y="1511300"/>
            <a:ext cx="8255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2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Luis Abarca</a:t>
            </a:r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   Fundador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2895600" y="1936750"/>
            <a:ext cx="86614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ts val="1960"/>
              </a:lnSpc>
              <a:buNone/>
            </a:pPr>
            <a:r>
              <a:rPr lang="en-US" sz="14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Fundador de Zanca, Chilpancingo, Guerrero. </a:t>
            </a:r>
            <a:pPr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Más de veinte años haciendo software para gobiernos, hoteles y empresas internacionales.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895600" y="2527300"/>
            <a:ext cx="4254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13 años en el Gobierno del Estado de Guerrero</a:t>
            </a:r>
            <a:endParaRPr lang="en-US" sz="1300" dirty="0"/>
          </a:p>
          <a:p>
            <a:pPr marL="190500" indent="-1905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Registro Civil: kioscos para imprimir actas</a:t>
            </a:r>
            <a:endParaRPr lang="en-US" sz="1300" dirty="0"/>
          </a:p>
          <a:p>
            <a:pPr marL="190500" indent="-1905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Equipos de empresas internacionales de Estados Unidos y Europa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7308850" y="2527300"/>
            <a:ext cx="4254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90500" indent="-1905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Sistema de reservaciones usado por hoteles de Acapulco como Crowne Plaza y Las Brisas</a:t>
            </a:r>
            <a:endParaRPr lang="en-US" sz="1300" dirty="0"/>
          </a:p>
          <a:p>
            <a:pPr marL="190500" indent="-190500">
              <a:lnSpc>
                <a:spcPts val="1885"/>
              </a:lnSpc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Hoy escribe el código de Zanca y da las demos</a:t>
            </a:r>
            <a:endParaRPr lang="en-US" sz="1300" dirty="0"/>
          </a:p>
        </p:txBody>
      </p:sp>
      <p:pic>
        <p:nvPicPr>
          <p:cNvPr id="9" name="Ícono LinkedIn" descr="Enlac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3594100"/>
            <a:ext cx="190500" cy="190500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3175000" y="3575050"/>
            <a:ext cx="3175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b="1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linkedin.com/in/luisabarca</a:t>
            </a:r>
            <a:endParaRPr lang="en-US" sz="1300" dirty="0"/>
          </a:p>
        </p:txBody>
      </p:sp>
      <p:sp>
        <p:nvSpPr>
          <p:cNvPr id="11" name="Ficha Luis Abarca Molina"/>
          <p:cNvSpPr/>
          <p:nvPr/>
        </p:nvSpPr>
        <p:spPr>
          <a:xfrm>
            <a:off x="635000" y="4057650"/>
            <a:ext cx="5334000" cy="1206500"/>
          </a:xfrm>
          <a:prstGeom prst="roundRect">
            <a:avLst>
              <a:gd name="adj" fmla="val 12632"/>
            </a:avLst>
          </a:prstGeom>
          <a:solidFill>
            <a:schemeClr val="bg1">
              <a:alpha val="55000"/>
            </a:schemeClr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2" name="Iniciales LA"/>
          <p:cNvSpPr/>
          <p:nvPr/>
        </p:nvSpPr>
        <p:spPr>
          <a:xfrm>
            <a:off x="869950" y="4241800"/>
            <a:ext cx="838200" cy="8382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3" name="Text 8"/>
          <p:cNvSpPr txBox="1"/>
          <p:nvPr/>
        </p:nvSpPr>
        <p:spPr>
          <a:xfrm>
            <a:off x="869950" y="4241800"/>
            <a:ext cx="8382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b="1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LA</a:t>
            </a:r>
            <a:endParaRPr lang="en-US" sz="2600" dirty="0"/>
          </a:p>
        </p:txBody>
      </p:sp>
      <p:sp>
        <p:nvSpPr>
          <p:cNvPr id="14" name="Text 9"/>
          <p:cNvSpPr txBox="1"/>
          <p:nvPr/>
        </p:nvSpPr>
        <p:spPr>
          <a:xfrm>
            <a:off x="1911350" y="4381500"/>
            <a:ext cx="3810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buNone/>
            </a:pPr>
            <a:r>
              <a:rPr lang="en-US" sz="17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Luis Abarca Molina</a:t>
            </a:r>
            <a:endParaRPr lang="en-US" sz="1700" dirty="0"/>
          </a:p>
        </p:txBody>
      </p:sp>
      <p:sp>
        <p:nvSpPr>
          <p:cNvPr id="15" name="Text 10"/>
          <p:cNvSpPr txBox="1"/>
          <p:nvPr/>
        </p:nvSpPr>
        <p:spPr>
          <a:xfrm>
            <a:off x="1911350" y="4699000"/>
            <a:ext cx="3937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b="1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Ingeniero de software y soporte técnico</a:t>
            </a:r>
            <a:endParaRPr lang="en-US" sz="1300" dirty="0"/>
          </a:p>
        </p:txBody>
      </p:sp>
      <p:sp>
        <p:nvSpPr>
          <p:cNvPr id="16" name="Ficha César Contreras"/>
          <p:cNvSpPr/>
          <p:nvPr/>
        </p:nvSpPr>
        <p:spPr>
          <a:xfrm>
            <a:off x="6223000" y="4057650"/>
            <a:ext cx="5334000" cy="1206500"/>
          </a:xfrm>
          <a:prstGeom prst="roundRect">
            <a:avLst>
              <a:gd name="adj" fmla="val 12632"/>
            </a:avLst>
          </a:prstGeom>
          <a:solidFill>
            <a:schemeClr val="bg1">
              <a:alpha val="55000"/>
            </a:schemeClr>
          </a:solidFill>
          <a:ln w="9525">
            <a:solidFill>
              <a:schemeClr val="accent3"/>
            </a:solidFill>
            <a:prstDash val="solid"/>
          </a:ln>
        </p:spPr>
      </p:sp>
      <p:sp>
        <p:nvSpPr>
          <p:cNvPr id="17" name="Iniciales CC"/>
          <p:cNvSpPr/>
          <p:nvPr/>
        </p:nvSpPr>
        <p:spPr>
          <a:xfrm>
            <a:off x="6457950" y="4241800"/>
            <a:ext cx="838200" cy="838200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457950" y="4241800"/>
            <a:ext cx="8382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600"/>
              </a:lnSpc>
              <a:buNone/>
            </a:pPr>
            <a:r>
              <a:rPr lang="en-US" sz="2600" b="1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CC</a:t>
            </a:r>
            <a:endParaRPr lang="en-US" sz="2600" dirty="0"/>
          </a:p>
        </p:txBody>
      </p:sp>
      <p:sp>
        <p:nvSpPr>
          <p:cNvPr id="19" name="Text 14"/>
          <p:cNvSpPr txBox="1"/>
          <p:nvPr/>
        </p:nvSpPr>
        <p:spPr>
          <a:xfrm>
            <a:off x="7499350" y="4381500"/>
            <a:ext cx="3810000" cy="2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5"/>
              </a:lnSpc>
              <a:buNone/>
            </a:pPr>
            <a:r>
              <a:rPr lang="en-US" sz="17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César Contreras</a:t>
            </a:r>
            <a:endParaRPr lang="en-US" sz="1700" dirty="0"/>
          </a:p>
        </p:txBody>
      </p:sp>
      <p:sp>
        <p:nvSpPr>
          <p:cNvPr id="20" name="Text 15"/>
          <p:cNvSpPr txBox="1"/>
          <p:nvPr/>
        </p:nvSpPr>
        <p:spPr>
          <a:xfrm>
            <a:off x="7499350" y="4699000"/>
            <a:ext cx="3937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90"/>
              </a:lnSpc>
              <a:buNone/>
            </a:pPr>
            <a:r>
              <a:rPr lang="en-US" sz="1300" b="1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Ingeniero de software y soporte técnico</a:t>
            </a:r>
            <a:endParaRPr lang="en-US" sz="1300" dirty="0"/>
          </a:p>
        </p:txBody>
      </p:sp>
      <p:sp>
        <p:nvSpPr>
          <p:cNvPr id="21" name="Text 16"/>
          <p:cNvSpPr txBox="1"/>
          <p:nvPr/>
        </p:nvSpPr>
        <p:spPr>
          <a:xfrm>
            <a:off x="635000" y="6051550"/>
            <a:ext cx="10922000" cy="298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40"/>
              </a:lnSpc>
              <a:buNone/>
            </a:pPr>
            <a:r>
              <a:rPr lang="en-US" sz="1800" b="1" dirty="0">
                <a:solidFill>
                  <a:schemeClr val="tx2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«Un equipo pequeño: quien te atiende es quien construye.»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Logo" descr="Zanc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9000" y="673100"/>
            <a:ext cx="2540000" cy="90805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9000" y="1860550"/>
            <a:ext cx="6096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60"/>
              </a:lnSpc>
              <a:buNone/>
            </a:pPr>
            <a:r>
              <a:rPr lang="en-US" sz="22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Cuéntame qué le falta a tu operación. Prefiero saberlo antes de que lo pagues.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89000" y="2863850"/>
            <a:ext cx="10795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WhatsApp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070100" y="2863850"/>
            <a:ext cx="3810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+52 747 498 1859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89000" y="3200400"/>
            <a:ext cx="10795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Correo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2070100" y="3200400"/>
            <a:ext cx="3810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info@zanca.mx</a:t>
            </a:r>
            <a:endParaRPr lang="en-US" sz="1500" dirty="0"/>
          </a:p>
        </p:txBody>
      </p:sp>
      <p:sp>
        <p:nvSpPr>
          <p:cNvPr id="9" name="Text 5"/>
          <p:cNvSpPr txBox="1"/>
          <p:nvPr/>
        </p:nvSpPr>
        <p:spPr>
          <a:xfrm>
            <a:off x="889000" y="3536950"/>
            <a:ext cx="10795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Web</a:t>
            </a:r>
            <a:endParaRPr lang="en-US" sz="1500" dirty="0"/>
          </a:p>
        </p:txBody>
      </p:sp>
      <p:sp>
        <p:nvSpPr>
          <p:cNvPr id="10" name="Text 6"/>
          <p:cNvSpPr txBox="1"/>
          <p:nvPr/>
        </p:nvSpPr>
        <p:spPr>
          <a:xfrm>
            <a:off x="2070100" y="3536950"/>
            <a:ext cx="3810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consultoria.zanca.mx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889000" y="3873500"/>
            <a:ext cx="10795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b="1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Redes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2070100" y="3873500"/>
            <a:ext cx="3810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Facebook e Instagram @zancamx</a:t>
            </a:r>
            <a:endParaRPr lang="en-US" sz="1500" dirty="0"/>
          </a:p>
        </p:txBody>
      </p:sp>
      <p:sp>
        <p:nvSpPr>
          <p:cNvPr id="13" name="Tarjeta WhatsApp"/>
          <p:cNvSpPr/>
          <p:nvPr/>
        </p:nvSpPr>
        <p:spPr>
          <a:xfrm>
            <a:off x="889000" y="4400550"/>
            <a:ext cx="1498600" cy="1498600"/>
          </a:xfrm>
          <a:prstGeom prst="roundRect">
            <a:avLst>
              <a:gd name="adj" fmla="val 5932"/>
            </a:avLst>
          </a:prstGeom>
          <a:solidFill>
            <a:schemeClr val="bg1"/>
          </a:solidFill>
          <a:ln w="9525">
            <a:solidFill>
              <a:schemeClr val="accent3"/>
            </a:solidFill>
            <a:prstDash val="solid"/>
          </a:ln>
        </p:spPr>
      </p:sp>
      <p:pic>
        <p:nvPicPr>
          <p:cNvPr id="14" name="QR WhatsApp" descr="QR a WhatsApp +52 747 498 1859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300" y="4514850"/>
            <a:ext cx="1270000" cy="127000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35000" y="5975350"/>
            <a:ext cx="20066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WhatsApp</a:t>
            </a:r>
            <a:endParaRPr lang="en-US" sz="1200" dirty="0"/>
          </a:p>
        </p:txBody>
      </p:sp>
      <p:sp>
        <p:nvSpPr>
          <p:cNvPr id="16" name="Tarjeta consultoria.zanca.mx"/>
          <p:cNvSpPr/>
          <p:nvPr/>
        </p:nvSpPr>
        <p:spPr>
          <a:xfrm>
            <a:off x="2622550" y="4400550"/>
            <a:ext cx="1498600" cy="1498600"/>
          </a:xfrm>
          <a:prstGeom prst="roundRect">
            <a:avLst>
              <a:gd name="adj" fmla="val 5932"/>
            </a:avLst>
          </a:prstGeom>
          <a:solidFill>
            <a:schemeClr val="bg1"/>
          </a:solidFill>
          <a:ln w="9525">
            <a:solidFill>
              <a:schemeClr val="accent3"/>
            </a:solidFill>
            <a:prstDash val="solid"/>
          </a:ln>
        </p:spPr>
      </p:sp>
      <p:pic>
        <p:nvPicPr>
          <p:cNvPr id="17" name="QR consultoria.zanca.mx" descr="QR a consultoria.zanca.mx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6850" y="4514850"/>
            <a:ext cx="1270000" cy="12700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2368550" y="5975350"/>
            <a:ext cx="20066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560"/>
              </a:lnSpc>
              <a:buNone/>
            </a:pPr>
            <a:r>
              <a:rPr lang="en-US" sz="1200" b="1" dirty="0">
                <a:solidFill>
                  <a:schemeClr val="accent1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consultoria.zanca.mx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Zanca marfil y oro">
  <a:themeElements>
    <a:clrScheme name="Zanca marfil y oro">
      <a:dk1>
        <a:srgbClr val="2F3A45"/>
      </a:dk1>
      <a:lt1>
        <a:srgbClr val="FFFFFF"/>
      </a:lt1>
      <a:dk2>
        <a:srgbClr val="172846"/>
      </a:dk2>
      <a:lt2>
        <a:srgbClr val="FBF7EE"/>
      </a:lt2>
      <a:accent1>
        <a:srgbClr val="B8862B"/>
      </a:accent1>
      <a:accent2>
        <a:srgbClr val="172846"/>
      </a:accent2>
      <a:accent3>
        <a:srgbClr val="E6D9BA"/>
      </a:accent3>
      <a:accent4>
        <a:srgbClr val="4A5663"/>
      </a:accent4>
      <a:accent5>
        <a:srgbClr val="6B7580"/>
      </a:accent5>
      <a:accent6>
        <a:srgbClr val="5E8EAD"/>
      </a:accent6>
      <a:hlink>
        <a:srgbClr val="B8862B"/>
      </a:hlink>
      <a:folHlink>
        <a:srgbClr val="172846"/>
      </a:folHlink>
    </a:clrScheme>
    <a:fontScheme name="Zanca marfil y oro">
      <a:majorFont>
        <a:latin typeface="Manrop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Manrop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Tu área de tecnología por cuota</dc:title>
  <dc:subject>Consultoría tecnológica y equipo SWAT para empresas</dc:subject>
  <dc:creator>Luis Abarca</dc:creator>
  <cp:lastModifiedBy>Luis Abarca</cp:lastModifiedBy>
  <cp:revision>1</cp:revision>
  <dcterms:created xsi:type="dcterms:W3CDTF">2026-10-09T20:00:57Z</dcterms:created>
  <dcterms:modified xsi:type="dcterms:W3CDTF">2026-10-09T20:00:57Z</dcterms:modified>
</cp:coreProperties>
</file>